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4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505" r:id="rId18"/>
    <p:sldId id="491" r:id="rId19"/>
    <p:sldId id="493" r:id="rId20"/>
    <p:sldId id="494" r:id="rId21"/>
    <p:sldId id="495" r:id="rId22"/>
    <p:sldId id="496" r:id="rId23"/>
    <p:sldId id="497" r:id="rId24"/>
    <p:sldId id="498" r:id="rId25"/>
    <p:sldId id="480" r:id="rId26"/>
    <p:sldId id="499" r:id="rId27"/>
    <p:sldId id="500" r:id="rId28"/>
    <p:sldId id="502" r:id="rId29"/>
    <p:sldId id="503" r:id="rId30"/>
    <p:sldId id="483" r:id="rId31"/>
    <p:sldId id="464" r:id="rId32"/>
    <p:sldId id="50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505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1"/>
    <p:restoredTop sz="94080"/>
  </p:normalViewPr>
  <p:slideViewPr>
    <p:cSldViewPr snapToGrid="0" snapToObjects="1">
      <p:cViewPr>
        <p:scale>
          <a:sx n="86" d="100"/>
          <a:sy n="86" d="100"/>
        </p:scale>
        <p:origin x="1280" y="136"/>
      </p:cViewPr>
      <p:guideLst>
        <p:guide pos="6539"/>
        <p:guide pos="756"/>
        <p:guide orient="horz" pos="2682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77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27.01.24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Relationship Id="rId22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4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cold winter,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spring with alternating periods of sunshine and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occasional rain,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fairly hot and dry summer with the odd shower to ward off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water stress,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°C,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photosynthesis will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be disrupted,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or oidium,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</a:t>
              </a:r>
              <a:r>
                <a:rPr lang="en-GB" sz="2000">
                  <a:latin typeface="Avenir Book" panose="02000503020000020003" pitchFamily="2" charset="0"/>
                </a:rPr>
                <a:t>during flowering, </a:t>
              </a:r>
              <a:r>
                <a:rPr lang="en-GB" sz="2000" dirty="0">
                  <a:latin typeface="Avenir Book" panose="02000503020000020003" pitchFamily="2" charset="0"/>
                </a:rPr>
                <a:t>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</a:t>
            </a:r>
            <a:r>
              <a:rPr lang="en-GB">
                <a:latin typeface="Avenir Book" panose="02000503020000020003" pitchFamily="2" charset="0"/>
              </a:rPr>
              <a:t>: Postgres,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>
                <a:latin typeface="Avenir Book" panose="02000503020000020003" pitchFamily="2" charset="0"/>
              </a:rPr>
              <a:t>Cleaning, wrangling, </a:t>
            </a:r>
            <a:r>
              <a:rPr lang="en-GB" dirty="0">
                <a:latin typeface="Avenir Book" panose="02000503020000020003" pitchFamily="2" charset="0"/>
              </a:rPr>
              <a:t>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0700BC0-0D0B-7164-E8DE-8F986AA9258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5863" y="-862433"/>
            <a:ext cx="5939506" cy="82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84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</a:t>
            </a:r>
            <a:r>
              <a:rPr lang="en-GB" sz="2800" b="1" i="1">
                <a:solidFill>
                  <a:srgbClr val="C00000"/>
                </a:solidFill>
                <a:latin typeface="Avenir Book" panose="02000503020000020003" pitchFamily="2" charset="0"/>
              </a:rPr>
              <a:t>'in wine, </a:t>
            </a: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C83F75-068B-9318-E3DD-D3A0B28B57F8}"/>
              </a:ext>
            </a:extLst>
          </p:cNvPr>
          <p:cNvGrpSpPr/>
          <p:nvPr/>
        </p:nvGrpSpPr>
        <p:grpSpPr>
          <a:xfrm>
            <a:off x="773840" y="2164809"/>
            <a:ext cx="9439138" cy="3087733"/>
            <a:chOff x="773840" y="2164809"/>
            <a:chExt cx="9439138" cy="30877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773840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DE5F1E-C7F8-D3CC-65E0-002D1238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9023" y="2164809"/>
              <a:ext cx="8233955" cy="308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1C2398-38BE-8B95-488D-FA113368F7F4}"/>
              </a:ext>
            </a:extLst>
          </p:cNvPr>
          <p:cNvGrpSpPr/>
          <p:nvPr/>
        </p:nvGrpSpPr>
        <p:grpSpPr>
          <a:xfrm>
            <a:off x="-1950720" y="2083902"/>
            <a:ext cx="14828520" cy="4227237"/>
            <a:chOff x="-1950720" y="2083902"/>
            <a:chExt cx="14828520" cy="422723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D04E48-F7E3-0084-2E49-0DBFD5F2DEE2}"/>
                </a:ext>
              </a:extLst>
            </p:cNvPr>
            <p:cNvSpPr/>
            <p:nvPr/>
          </p:nvSpPr>
          <p:spPr>
            <a:xfrm>
              <a:off x="-1950720" y="2211310"/>
              <a:ext cx="14828520" cy="404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2EC77-B91D-4128-C906-A7C35D9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4677" y="2083902"/>
              <a:ext cx="5714934" cy="422723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0E76D-1F97-1795-CCBD-46B9D2DAB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4677" y="2083902"/>
            <a:ext cx="5714934" cy="42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/>
            </a:b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</a:t>
            </a:r>
            <a:r>
              <a:rPr lang="en-GB">
                <a:latin typeface="Avenir Book" panose="02000503020000020003" pitchFamily="2" charset="0"/>
              </a:rPr>
              <a:t>g., </a:t>
            </a:r>
            <a:r>
              <a:rPr lang="en-GB" dirty="0">
                <a:latin typeface="Avenir Book" panose="02000503020000020003" pitchFamily="2" charset="0"/>
              </a:rPr>
              <a:t>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7BB8991-3275-48C6-023C-703903FE14D4}"/>
              </a:ext>
            </a:extLst>
          </p:cNvPr>
          <p:cNvGrpSpPr/>
          <p:nvPr/>
        </p:nvGrpSpPr>
        <p:grpSpPr>
          <a:xfrm>
            <a:off x="601528" y="197119"/>
            <a:ext cx="11084286" cy="6321668"/>
            <a:chOff x="601528" y="197119"/>
            <a:chExt cx="11084286" cy="6321668"/>
          </a:xfrm>
        </p:grpSpPr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B2E99E1C-9539-9D95-B8D2-30B5F775018E}"/>
                </a:ext>
              </a:extLst>
            </p:cNvPr>
            <p:cNvGrpSpPr/>
            <p:nvPr/>
          </p:nvGrpSpPr>
          <p:grpSpPr>
            <a:xfrm>
              <a:off x="601528" y="197119"/>
              <a:ext cx="11084286" cy="6321668"/>
              <a:chOff x="601528" y="197119"/>
              <a:chExt cx="11084286" cy="6321668"/>
            </a:xfrm>
          </p:grpSpPr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F2AACAA0-642E-E75A-296A-C60D836E0DED}"/>
                  </a:ext>
                </a:extLst>
              </p:cNvPr>
              <p:cNvGrpSpPr/>
              <p:nvPr/>
            </p:nvGrpSpPr>
            <p:grpSpPr>
              <a:xfrm>
                <a:off x="4686831" y="197119"/>
                <a:ext cx="2913681" cy="6321668"/>
                <a:chOff x="4686831" y="197119"/>
                <a:chExt cx="2913681" cy="632166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E212E2F-CA90-CA31-CF92-5DE89FA03282}"/>
                    </a:ext>
                  </a:extLst>
                </p:cNvPr>
                <p:cNvGrpSpPr/>
                <p:nvPr/>
              </p:nvGrpSpPr>
              <p:grpSpPr>
                <a:xfrm>
                  <a:off x="4686831" y="197119"/>
                  <a:ext cx="2913681" cy="6321668"/>
                  <a:chOff x="4686831" y="197119"/>
                  <a:chExt cx="2913681" cy="6321668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4D6C0FF7-BB40-1C56-D460-B110F9DFD58E}"/>
                      </a:ext>
                    </a:extLst>
                  </p:cNvPr>
                  <p:cNvGrpSpPr/>
                  <p:nvPr/>
                </p:nvGrpSpPr>
                <p:grpSpPr>
                  <a:xfrm>
                    <a:off x="4686831" y="197119"/>
                    <a:ext cx="2913681" cy="6321668"/>
                    <a:chOff x="4773478" y="511444"/>
                    <a:chExt cx="2913681" cy="6321668"/>
                  </a:xfrm>
                </p:grpSpPr>
                <p:sp>
                  <p:nvSpPr>
                    <p:cNvPr id="2" name="Rounded Rectangle 1">
                      <a:extLst>
                        <a:ext uri="{FF2B5EF4-FFF2-40B4-BE49-F238E27FC236}">
                          <a16:creationId xmlns:a16="http://schemas.microsoft.com/office/drawing/2014/main" id="{8CAC8F55-8267-9EA9-099E-AED0E42B0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6321668"/>
                    </a:xfrm>
                    <a:prstGeom prst="roundRect">
                      <a:avLst>
                        <a:gd name="adj" fmla="val 6561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5" name="Freeform 4">
                      <a:extLst>
                        <a:ext uri="{FF2B5EF4-FFF2-40B4-BE49-F238E27FC236}">
                          <a16:creationId xmlns:a16="http://schemas.microsoft.com/office/drawing/2014/main" id="{DA69B42F-FEB3-5835-47A7-DE1B3D92F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Fact Table (Vivino.com)</a:t>
                      </a:r>
                    </a:p>
                  </p:txBody>
                </p:sp>
              </p:grp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2F045F7-BC51-30D7-3412-D16ADA272E4B}"/>
                      </a:ext>
                    </a:extLst>
                  </p:cNvPr>
                  <p:cNvSpPr txBox="1"/>
                  <p:nvPr/>
                </p:nvSpPr>
                <p:spPr>
                  <a:xfrm>
                    <a:off x="4686831" y="744496"/>
                    <a:ext cx="2880000" cy="563231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'id’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'winery’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'name’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'country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  <a:endParaRPr lang="en-GB" b="1" i="0" dirty="0">
                      <a:effectLst/>
                      <a:latin typeface="Menlo" panose="020B0609030804020204" pitchFamily="49" charset="0"/>
                    </a:endParaRP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region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wine_style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wine_category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 err="1">
                        <a:effectLst/>
                        <a:latin typeface="Menlo" panose="020B0609030804020204" pitchFamily="49" charset="0"/>
                      </a:rPr>
                      <a:t>grape_type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grape_id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'rating’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review_count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'price’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'acidity’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'fizziness’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'intensity’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'sweetness’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'tannin’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scrape_date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638EF7B-F0FA-EF5D-4FCC-A14457D43700}"/>
                    </a:ext>
                  </a:extLst>
                </p:cNvPr>
                <p:cNvSpPr/>
                <p:nvPr/>
              </p:nvSpPr>
              <p:spPr>
                <a:xfrm>
                  <a:off x="4804362" y="193699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7E5D8F9-A28B-1838-D453-A35C5D8F55C7}"/>
                    </a:ext>
                  </a:extLst>
                </p:cNvPr>
                <p:cNvSpPr/>
                <p:nvPr/>
              </p:nvSpPr>
              <p:spPr>
                <a:xfrm>
                  <a:off x="4804362" y="2216483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D55E4F7-60FE-01BE-E80C-52DF9E3FA6F8}"/>
                    </a:ext>
                  </a:extLst>
                </p:cNvPr>
                <p:cNvSpPr/>
                <p:nvPr/>
              </p:nvSpPr>
              <p:spPr>
                <a:xfrm>
                  <a:off x="6280066" y="1988528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3106544-8136-F17E-C7BE-0CC549059E05}"/>
                    </a:ext>
                  </a:extLst>
                </p:cNvPr>
                <p:cNvSpPr/>
                <p:nvPr/>
              </p:nvSpPr>
              <p:spPr>
                <a:xfrm>
                  <a:off x="6766511" y="3327559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034" name="Rectangle 1033">
                  <a:extLst>
                    <a:ext uri="{FF2B5EF4-FFF2-40B4-BE49-F238E27FC236}">
                      <a16:creationId xmlns:a16="http://schemas.microsoft.com/office/drawing/2014/main" id="{3EC4D382-7972-AB80-2C6B-4A825BD81074}"/>
                    </a:ext>
                  </a:extLst>
                </p:cNvPr>
                <p:cNvSpPr/>
                <p:nvPr/>
              </p:nvSpPr>
              <p:spPr>
                <a:xfrm>
                  <a:off x="6280066" y="164503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054" name="Rectangle 1053">
                  <a:extLst>
                    <a:ext uri="{FF2B5EF4-FFF2-40B4-BE49-F238E27FC236}">
                      <a16:creationId xmlns:a16="http://schemas.microsoft.com/office/drawing/2014/main" id="{C7F46AB7-98BF-46FB-3ED5-D2FB051DB86C}"/>
                    </a:ext>
                  </a:extLst>
                </p:cNvPr>
                <p:cNvSpPr/>
                <p:nvPr/>
              </p:nvSpPr>
              <p:spPr>
                <a:xfrm>
                  <a:off x="6280066" y="190640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6E28DDB-9C65-5C3E-F5F7-4AADC9AB4F8D}"/>
                  </a:ext>
                </a:extLst>
              </p:cNvPr>
              <p:cNvCxnSpPr>
                <a:cxnSpLocks/>
                <a:stCxn id="45" idx="3"/>
                <a:endCxn id="51" idx="1"/>
              </p:cNvCxnSpPr>
              <p:nvPr/>
            </p:nvCxnSpPr>
            <p:spPr>
              <a:xfrm>
                <a:off x="2449875" y="1948901"/>
                <a:ext cx="2354487" cy="82682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9F1BF88C-0736-4B68-7081-8427A060AAE3}"/>
                  </a:ext>
                </a:extLst>
              </p:cNvPr>
              <p:cNvCxnSpPr>
                <a:cxnSpLocks/>
                <a:stCxn id="46" idx="3"/>
                <a:endCxn id="52" idx="1"/>
              </p:cNvCxnSpPr>
              <p:nvPr/>
            </p:nvCxnSpPr>
            <p:spPr>
              <a:xfrm>
                <a:off x="2449875" y="2232365"/>
                <a:ext cx="2354487" cy="78711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3C56029D-4E08-26BC-F2C8-6FFF27777664}"/>
                  </a:ext>
                </a:extLst>
              </p:cNvPr>
              <p:cNvCxnSpPr>
                <a:cxnSpLocks/>
                <a:stCxn id="58" idx="3"/>
                <a:endCxn id="53" idx="1"/>
              </p:cNvCxnSpPr>
              <p:nvPr/>
            </p:nvCxnSpPr>
            <p:spPr>
              <a:xfrm>
                <a:off x="6469252" y="2083121"/>
                <a:ext cx="2401561" cy="3127371"/>
              </a:xfrm>
              <a:prstGeom prst="bentConnector3">
                <a:avLst>
                  <a:gd name="adj1" fmla="val 6845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D26CBA94-0C1F-FF78-3BBC-47E27B6DE601}"/>
                  </a:ext>
                </a:extLst>
              </p:cNvPr>
              <p:cNvCxnSpPr>
                <a:cxnSpLocks/>
                <a:stCxn id="59" idx="3"/>
                <a:endCxn id="54" idx="1"/>
              </p:cNvCxnSpPr>
              <p:nvPr/>
            </p:nvCxnSpPr>
            <p:spPr>
              <a:xfrm>
                <a:off x="6955697" y="3422152"/>
                <a:ext cx="1915116" cy="2071804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59046AB6-7AB1-6664-D30F-10108F4A1439}"/>
                  </a:ext>
                </a:extLst>
              </p:cNvPr>
              <p:cNvGrpSpPr/>
              <p:nvPr/>
            </p:nvGrpSpPr>
            <p:grpSpPr>
              <a:xfrm>
                <a:off x="601528" y="1200000"/>
                <a:ext cx="2913681" cy="4060556"/>
                <a:chOff x="601528" y="1200000"/>
                <a:chExt cx="2913681" cy="406055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05866DD-2FD3-2B48-C3C4-F8BD8551BE9A}"/>
                    </a:ext>
                  </a:extLst>
                </p:cNvPr>
                <p:cNvGrpSpPr/>
                <p:nvPr/>
              </p:nvGrpSpPr>
              <p:grpSpPr>
                <a:xfrm>
                  <a:off x="601528" y="1200000"/>
                  <a:ext cx="2913681" cy="4060556"/>
                  <a:chOff x="601528" y="1180099"/>
                  <a:chExt cx="2913681" cy="4060556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DFA2C82B-BCC2-6EA4-0305-F06823A65A08}"/>
                      </a:ext>
                    </a:extLst>
                  </p:cNvPr>
                  <p:cNvGrpSpPr/>
                  <p:nvPr/>
                </p:nvGrpSpPr>
                <p:grpSpPr>
                  <a:xfrm>
                    <a:off x="601528" y="1180099"/>
                    <a:ext cx="2913681" cy="4060556"/>
                    <a:chOff x="4773478" y="511444"/>
                    <a:chExt cx="2913681" cy="4060556"/>
                  </a:xfrm>
                </p:grpSpPr>
                <p:sp>
                  <p:nvSpPr>
                    <p:cNvPr id="8" name="Rounded Rectangle 7">
                      <a:extLst>
                        <a:ext uri="{FF2B5EF4-FFF2-40B4-BE49-F238E27FC236}">
                          <a16:creationId xmlns:a16="http://schemas.microsoft.com/office/drawing/2014/main" id="{A73E49BD-4731-CDCC-CE52-684FEDB6F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4060556"/>
                    </a:xfrm>
                    <a:prstGeom prst="roundRect">
                      <a:avLst>
                        <a:gd name="adj" fmla="val 6414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9" name="Freeform 8">
                      <a:extLst>
                        <a:ext uri="{FF2B5EF4-FFF2-40B4-BE49-F238E27FC236}">
                          <a16:creationId xmlns:a16="http://schemas.microsoft.com/office/drawing/2014/main" id="{F5E63195-0811-3BEE-1079-FA9D7FCB5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Weather</a:t>
                      </a:r>
                    </a:p>
                  </p:txBody>
                </p:sp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A698983-9970-C73F-0D72-B9B919380C7E}"/>
                      </a:ext>
                    </a:extLst>
                  </p:cNvPr>
                  <p:cNvSpPr txBox="1"/>
                  <p:nvPr/>
                </p:nvSpPr>
                <p:spPr>
                  <a:xfrm>
                    <a:off x="601528" y="1727476"/>
                    <a:ext cx="2880000" cy="3416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'region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vola_temp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vola_rain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longest_dry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longest_wet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avg_rain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'count_above35’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'count_under10’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'count_under0’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coulure_wind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june_rain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BE10F3E-913D-9C8D-0461-0565A022684C}"/>
                    </a:ext>
                  </a:extLst>
                </p:cNvPr>
                <p:cNvSpPr/>
                <p:nvPr/>
              </p:nvSpPr>
              <p:spPr>
                <a:xfrm>
                  <a:off x="2260689" y="1854308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E44B341-60E9-22AD-78FF-A0D299BA3A0D}"/>
                    </a:ext>
                  </a:extLst>
                </p:cNvPr>
                <p:cNvSpPr/>
                <p:nvPr/>
              </p:nvSpPr>
              <p:spPr>
                <a:xfrm>
                  <a:off x="2260689" y="2137772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F9A1913C-0C5E-862C-FA80-7D92B254929E}"/>
                  </a:ext>
                </a:extLst>
              </p:cNvPr>
              <p:cNvGrpSpPr/>
              <p:nvPr/>
            </p:nvGrpSpPr>
            <p:grpSpPr>
              <a:xfrm>
                <a:off x="8772133" y="4494082"/>
                <a:ext cx="2913681" cy="2024705"/>
                <a:chOff x="8772133" y="197119"/>
                <a:chExt cx="2913681" cy="202470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F3E52D7-933B-0328-B467-951AC5BB9E0F}"/>
                    </a:ext>
                  </a:extLst>
                </p:cNvPr>
                <p:cNvGrpSpPr/>
                <p:nvPr/>
              </p:nvGrpSpPr>
              <p:grpSpPr>
                <a:xfrm>
                  <a:off x="8772133" y="197119"/>
                  <a:ext cx="2913681" cy="2024705"/>
                  <a:chOff x="8772133" y="197119"/>
                  <a:chExt cx="2913681" cy="2024705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A32FA6DC-1815-A24A-6E46-5D67078F384E}"/>
                      </a:ext>
                    </a:extLst>
                  </p:cNvPr>
                  <p:cNvGrpSpPr/>
                  <p:nvPr/>
                </p:nvGrpSpPr>
                <p:grpSpPr>
                  <a:xfrm>
                    <a:off x="8772133" y="197119"/>
                    <a:ext cx="2913681" cy="2024705"/>
                    <a:chOff x="4773478" y="511444"/>
                    <a:chExt cx="2913681" cy="2024705"/>
                  </a:xfrm>
                </p:grpSpPr>
                <p:sp>
                  <p:nvSpPr>
                    <p:cNvPr id="11" name="Rounded Rectangle 10">
                      <a:extLst>
                        <a:ext uri="{FF2B5EF4-FFF2-40B4-BE49-F238E27FC236}">
                          <a16:creationId xmlns:a16="http://schemas.microsoft.com/office/drawing/2014/main" id="{C737B22B-C763-C026-E6CA-EA75A65E3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2024705"/>
                    </a:xfrm>
                    <a:prstGeom prst="roundRect">
                      <a:avLst>
                        <a:gd name="adj" fmla="val 9536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12" name="Freeform 11">
                      <a:extLst>
                        <a:ext uri="{FF2B5EF4-FFF2-40B4-BE49-F238E27FC236}">
                          <a16:creationId xmlns:a16="http://schemas.microsoft.com/office/drawing/2014/main" id="{6712E03F-DB7C-E7E5-8325-5EA54AAE2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Google Trends</a:t>
                      </a:r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94120F-AF35-7C6D-1099-75D5883104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72133" y="744496"/>
                    <a:ext cx="2880000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 err="1">
                        <a:effectLst/>
                        <a:latin typeface="Menlo" panose="020B0609030804020204" pitchFamily="49" charset="0"/>
                      </a:rPr>
                      <a:t>grape_type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median_trends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mean_trends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F7B50C7-474B-2E4F-3337-B6E6E332E4BE}"/>
                    </a:ext>
                  </a:extLst>
                </p:cNvPr>
                <p:cNvSpPr/>
                <p:nvPr/>
              </p:nvSpPr>
              <p:spPr>
                <a:xfrm>
                  <a:off x="8870813" y="81893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8132A41-3FD8-B517-DC4E-3EB5C3D77B32}"/>
                    </a:ext>
                  </a:extLst>
                </p:cNvPr>
                <p:cNvSpPr/>
                <p:nvPr/>
              </p:nvSpPr>
              <p:spPr>
                <a:xfrm>
                  <a:off x="8870813" y="110240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BFA9BD5-0272-1B71-9881-5E4B083ECD7B}"/>
                  </a:ext>
                </a:extLst>
              </p:cNvPr>
              <p:cNvGrpSpPr/>
              <p:nvPr/>
            </p:nvGrpSpPr>
            <p:grpSpPr>
              <a:xfrm>
                <a:off x="8772133" y="197119"/>
                <a:ext cx="2913681" cy="2280056"/>
                <a:chOff x="8772133" y="3819752"/>
                <a:chExt cx="2913681" cy="228005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606D345-6A10-39A5-C36F-0D42C26315D4}"/>
                    </a:ext>
                  </a:extLst>
                </p:cNvPr>
                <p:cNvGrpSpPr/>
                <p:nvPr/>
              </p:nvGrpSpPr>
              <p:grpSpPr>
                <a:xfrm>
                  <a:off x="8772133" y="3819752"/>
                  <a:ext cx="2913681" cy="2280056"/>
                  <a:chOff x="4773478" y="511444"/>
                  <a:chExt cx="2913681" cy="2280056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58068129-FAE8-8069-5634-E70C2C33CF57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2280056"/>
                  </a:xfrm>
                  <a:prstGeom prst="roundRect">
                    <a:avLst>
                      <a:gd name="adj" fmla="val 8102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5" name="Freeform 14">
                    <a:extLst>
                      <a:ext uri="{FF2B5EF4-FFF2-40B4-BE49-F238E27FC236}">
                        <a16:creationId xmlns:a16="http://schemas.microsoft.com/office/drawing/2014/main" id="{FDAF13D6-78C8-F1F8-4949-CA61B4FF2209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511444"/>
                  </a:xfrm>
                  <a:custGeom>
                    <a:avLst/>
                    <a:gdLst>
                      <a:gd name="connsiteX0" fmla="*/ 192739 w 2913681"/>
                      <a:gd name="connsiteY0" fmla="*/ 0 h 511444"/>
                      <a:gd name="connsiteX1" fmla="*/ 2720942 w 2913681"/>
                      <a:gd name="connsiteY1" fmla="*/ 0 h 511444"/>
                      <a:gd name="connsiteX2" fmla="*/ 2913681 w 2913681"/>
                      <a:gd name="connsiteY2" fmla="*/ 192739 h 511444"/>
                      <a:gd name="connsiteX3" fmla="*/ 2913681 w 2913681"/>
                      <a:gd name="connsiteY3" fmla="*/ 489186 h 511444"/>
                      <a:gd name="connsiteX4" fmla="*/ 2909188 w 2913681"/>
                      <a:gd name="connsiteY4" fmla="*/ 511444 h 511444"/>
                      <a:gd name="connsiteX5" fmla="*/ 4494 w 2913681"/>
                      <a:gd name="connsiteY5" fmla="*/ 511444 h 511444"/>
                      <a:gd name="connsiteX6" fmla="*/ 0 w 2913681"/>
                      <a:gd name="connsiteY6" fmla="*/ 489186 h 511444"/>
                      <a:gd name="connsiteX7" fmla="*/ 0 w 2913681"/>
                      <a:gd name="connsiteY7" fmla="*/ 192739 h 511444"/>
                      <a:gd name="connsiteX8" fmla="*/ 192739 w 2913681"/>
                      <a:gd name="connsiteY8" fmla="*/ 0 h 511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13681" h="511444">
                        <a:moveTo>
                          <a:pt x="192739" y="0"/>
                        </a:moveTo>
                        <a:lnTo>
                          <a:pt x="2720942" y="0"/>
                        </a:lnTo>
                        <a:cubicBezTo>
                          <a:pt x="2827389" y="0"/>
                          <a:pt x="2913681" y="86292"/>
                          <a:pt x="2913681" y="192739"/>
                        </a:cubicBezTo>
                        <a:lnTo>
                          <a:pt x="2913681" y="489186"/>
                        </a:lnTo>
                        <a:lnTo>
                          <a:pt x="2909188" y="511444"/>
                        </a:lnTo>
                        <a:lnTo>
                          <a:pt x="4494" y="511444"/>
                        </a:lnTo>
                        <a:lnTo>
                          <a:pt x="0" y="489186"/>
                        </a:lnTo>
                        <a:lnTo>
                          <a:pt x="0" y="192739"/>
                        </a:lnTo>
                        <a:cubicBezTo>
                          <a:pt x="0" y="86292"/>
                          <a:pt x="86292" y="0"/>
                          <a:pt x="1927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DE" b="1" dirty="0"/>
                      <a:t>Harvest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DB74D9-959C-6360-83F9-9C2F367DCDFD}"/>
                    </a:ext>
                  </a:extLst>
                </p:cNvPr>
                <p:cNvSpPr txBox="1"/>
                <p:nvPr/>
              </p:nvSpPr>
              <p:spPr>
                <a:xfrm>
                  <a:off x="8772133" y="4368416"/>
                  <a:ext cx="2880000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'country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'vintage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harvest_area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harvest_grape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harvest_wine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endParaRPr lang="en-DE" dirty="0"/>
                </a:p>
              </p:txBody>
            </p: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4BF81CD1-9B7A-8C51-B5F9-4B412136BF56}"/>
                  </a:ext>
                </a:extLst>
              </p:cNvPr>
              <p:cNvGrpSpPr/>
              <p:nvPr/>
            </p:nvGrpSpPr>
            <p:grpSpPr>
              <a:xfrm>
                <a:off x="8870813" y="842696"/>
                <a:ext cx="189186" cy="472650"/>
                <a:chOff x="8870813" y="842696"/>
                <a:chExt cx="189186" cy="47265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31AB600-2C7C-AA83-A6D6-D6C3ABAEF653}"/>
                    </a:ext>
                  </a:extLst>
                </p:cNvPr>
                <p:cNvSpPr/>
                <p:nvPr/>
              </p:nvSpPr>
              <p:spPr>
                <a:xfrm>
                  <a:off x="8870813" y="84269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1C01233-9666-BCB3-8A5A-F8F7F3DB9C74}"/>
                    </a:ext>
                  </a:extLst>
                </p:cNvPr>
                <p:cNvSpPr/>
                <p:nvPr/>
              </p:nvSpPr>
              <p:spPr>
                <a:xfrm>
                  <a:off x="8870813" y="112616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030" name="Elbow Connector 1029">
                <a:extLst>
                  <a:ext uri="{FF2B5EF4-FFF2-40B4-BE49-F238E27FC236}">
                    <a16:creationId xmlns:a16="http://schemas.microsoft.com/office/drawing/2014/main" id="{C19757EC-54AD-7E26-731D-5C0088F3B000}"/>
                  </a:ext>
                </a:extLst>
              </p:cNvPr>
              <p:cNvCxnSpPr>
                <a:cxnSpLocks/>
                <a:stCxn id="1034" idx="3"/>
                <a:endCxn id="55" idx="1"/>
              </p:cNvCxnSpPr>
              <p:nvPr/>
            </p:nvCxnSpPr>
            <p:spPr>
              <a:xfrm flipV="1">
                <a:off x="6469252" y="937289"/>
                <a:ext cx="2401561" cy="802340"/>
              </a:xfrm>
              <a:prstGeom prst="bentConnector3">
                <a:avLst>
                  <a:gd name="adj1" fmla="val 5840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Elbow Connector 1035">
                <a:extLst>
                  <a:ext uri="{FF2B5EF4-FFF2-40B4-BE49-F238E27FC236}">
                    <a16:creationId xmlns:a16="http://schemas.microsoft.com/office/drawing/2014/main" id="{3A448D98-D3E5-5A25-9FB4-D1F49B22B742}"/>
                  </a:ext>
                </a:extLst>
              </p:cNvPr>
              <p:cNvCxnSpPr>
                <a:cxnSpLocks/>
                <a:stCxn id="1054" idx="3"/>
                <a:endCxn id="56" idx="1"/>
              </p:cNvCxnSpPr>
              <p:nvPr/>
            </p:nvCxnSpPr>
            <p:spPr>
              <a:xfrm flipV="1">
                <a:off x="6469252" y="1220753"/>
                <a:ext cx="2401561" cy="780240"/>
              </a:xfrm>
              <a:prstGeom prst="bentConnector3">
                <a:avLst>
                  <a:gd name="adj1" fmla="val 6822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Graphic 17" descr="Key with solid fill">
              <a:extLst>
                <a:ext uri="{FF2B5EF4-FFF2-40B4-BE49-F238E27FC236}">
                  <a16:creationId xmlns:a16="http://schemas.microsoft.com/office/drawing/2014/main" id="{0E682796-C2CD-835C-BF59-1D47A3113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260689" y="1822031"/>
              <a:ext cx="522179" cy="522179"/>
            </a:xfrm>
            <a:prstGeom prst="rect">
              <a:avLst/>
            </a:prstGeom>
          </p:spPr>
        </p:pic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2841A931-6B6E-3456-0C0A-D995D4F4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398849" y="790065"/>
              <a:ext cx="522179" cy="522179"/>
            </a:xfrm>
            <a:prstGeom prst="rect">
              <a:avLst/>
            </a:prstGeom>
          </p:spPr>
        </p:pic>
        <p:pic>
          <p:nvPicPr>
            <p:cNvPr id="22" name="Graphic 21" descr="Key with solid fill">
              <a:extLst>
                <a:ext uri="{FF2B5EF4-FFF2-40B4-BE49-F238E27FC236}">
                  <a16:creationId xmlns:a16="http://schemas.microsoft.com/office/drawing/2014/main" id="{0801F35D-708A-D15A-1A06-AC46E7E5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751546" y="5074683"/>
              <a:ext cx="522179" cy="522179"/>
            </a:xfrm>
            <a:prstGeom prst="rect">
              <a:avLst/>
            </a:prstGeom>
          </p:spPr>
        </p:pic>
        <p:pic>
          <p:nvPicPr>
            <p:cNvPr id="28" name="Graphic 27" descr="Key with solid fill">
              <a:extLst>
                <a:ext uri="{FF2B5EF4-FFF2-40B4-BE49-F238E27FC236}">
                  <a16:creationId xmlns:a16="http://schemas.microsoft.com/office/drawing/2014/main" id="{431F3E5C-B81F-FAEC-4F7E-DE2C58978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604781" y="763941"/>
              <a:ext cx="312694" cy="312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0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</a:t>
            </a:r>
            <a:r>
              <a:rPr lang="en-GB" err="1">
                <a:latin typeface="Avenir Book" panose="02000503020000020003" pitchFamily="2" charset="0"/>
              </a:rPr>
              <a:t>acid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</a:t>
            </a:r>
            <a:r>
              <a:rPr lang="en-GB" err="1">
                <a:latin typeface="Avenir Book" panose="02000503020000020003" pitchFamily="2" charset="0"/>
              </a:rPr>
              <a:t>sugar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',  </a:t>
            </a: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total_sulfur_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</a:t>
            </a:r>
            <a:r>
              <a:rPr lang="en-GB">
                <a:latin typeface="Avenir Book" panose="02000503020000020003" pitchFamily="2" charset="0"/>
              </a:rPr>
              <a:t>from rating, region, taste profile, </a:t>
            </a:r>
            <a:r>
              <a:rPr lang="en-GB" dirty="0">
                <a:latin typeface="Avenir Book" panose="02000503020000020003" pitchFamily="2" charset="0"/>
              </a:rPr>
              <a:t>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38506</TotalTime>
  <Words>2783</Words>
  <Application>Microsoft Macintosh PowerPoint</Application>
  <PresentationFormat>Widescreen</PresentationFormat>
  <Paragraphs>591</Paragraphs>
  <Slides>32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Rounded MT Bold</vt:lpstr>
      <vt:lpstr>Avenir Book</vt:lpstr>
      <vt:lpstr>Avenir Light</vt:lpstr>
      <vt:lpstr>Calibri</vt:lpstr>
      <vt:lpstr>Cambria</vt:lpstr>
      <vt:lpstr>Menlo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861</cp:revision>
  <cp:lastPrinted>2021-11-16T10:46:31Z</cp:lastPrinted>
  <dcterms:created xsi:type="dcterms:W3CDTF">2021-05-24T09:57:17Z</dcterms:created>
  <dcterms:modified xsi:type="dcterms:W3CDTF">2024-01-27T12:10:15Z</dcterms:modified>
</cp:coreProperties>
</file>